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58" r:id="rId3"/>
    <p:sldId id="257" r:id="rId4"/>
    <p:sldId id="274" r:id="rId5"/>
    <p:sldId id="308" r:id="rId6"/>
    <p:sldId id="305" r:id="rId7"/>
    <p:sldId id="272" r:id="rId8"/>
    <p:sldId id="275" r:id="rId9"/>
    <p:sldId id="307" r:id="rId10"/>
    <p:sldId id="282" r:id="rId11"/>
    <p:sldId id="309" r:id="rId12"/>
    <p:sldId id="306" r:id="rId13"/>
  </p:sldIdLst>
  <p:sldSz cx="9144000" cy="5143500" type="screen16x9"/>
  <p:notesSz cx="6858000" cy="9144000"/>
  <p:embeddedFontLst>
    <p:embeddedFont>
      <p:font typeface="Montserrat" panose="00000500000000000000" pitchFamily="2" charset="-18"/>
      <p:regular r:id="rId15"/>
      <p:bold r:id="rId16"/>
      <p:italic r:id="rId17"/>
      <p:boldItalic r:id="rId18"/>
    </p:embeddedFont>
    <p:embeddedFont>
      <p:font typeface="Montserrat ExtraBold" panose="00000900000000000000" pitchFamily="2" charset="-18"/>
      <p:bold r:id="rId19"/>
      <p:boldItalic r:id="rId20"/>
    </p:embeddedFont>
    <p:embeddedFont>
      <p:font typeface="Montserrat ExtraLight" panose="00000300000000000000" pitchFamily="2" charset="-18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244"/>
    <a:srgbClr val="E9D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2124E9-1BAA-489A-B2EB-2B7A3522021E}">
  <a:tblStyle styleId="{9B2124E9-1BAA-489A-B2EB-2B7A35220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2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779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59" r:id="rId5"/>
    <p:sldLayoutId id="2147483660" r:id="rId6"/>
    <p:sldLayoutId id="2147483668" r:id="rId7"/>
    <p:sldLayoutId id="2147483670" r:id="rId8"/>
    <p:sldLayoutId id="2147483675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QR PAYMENT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METHOD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1094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PRESENTATION OF </a:t>
            </a:r>
            <a:r>
              <a:rPr lang="pl-PL" dirty="0"/>
              <a:t>SOFTWARE AND </a:t>
            </a:r>
            <a:r>
              <a:rPr lang="en-US" sz="2400" dirty="0">
                <a:solidFill>
                  <a:schemeClr val="accent1"/>
                </a:solidFill>
              </a:rPr>
              <a:t>SYSTEM</a:t>
            </a:r>
            <a:r>
              <a:rPr lang="pl-PL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ARCHITECTURE</a:t>
            </a:r>
            <a:r>
              <a:rPr lang="pl-PL" sz="2400" dirty="0">
                <a:solidFill>
                  <a:schemeClr val="accent1"/>
                </a:solidFill>
              </a:rPr>
              <a:t> 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660483" y="1799324"/>
            <a:ext cx="3426566" cy="233964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144;p66">
            <a:extLst>
              <a:ext uri="{FF2B5EF4-FFF2-40B4-BE49-F238E27FC236}">
                <a16:creationId xmlns:a16="http://schemas.microsoft.com/office/drawing/2014/main" id="{99560C47-1108-3682-4F93-E208A75FE453}"/>
              </a:ext>
            </a:extLst>
          </p:cNvPr>
          <p:cNvSpPr/>
          <p:nvPr/>
        </p:nvSpPr>
        <p:spPr>
          <a:xfrm>
            <a:off x="5889505" y="1692644"/>
            <a:ext cx="1570845" cy="3114496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D2A271C-F2BA-3A8F-A55C-75F425299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34" y="1909829"/>
            <a:ext cx="3167061" cy="17240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DD0D5D5-E759-FE84-ACC9-CAD21578F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313" y="1944104"/>
            <a:ext cx="1461249" cy="2611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4E242FD2-7381-CE58-693F-2E54BBE768A7}"/>
              </a:ext>
            </a:extLst>
          </p:cNvPr>
          <p:cNvSpPr/>
          <p:nvPr/>
        </p:nvSpPr>
        <p:spPr>
          <a:xfrm>
            <a:off x="3270378" y="163830"/>
            <a:ext cx="2603244" cy="481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0CBD4A7D-4033-10C8-55E8-7992E083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69" y="240073"/>
            <a:ext cx="4629300" cy="941400"/>
          </a:xfrm>
        </p:spPr>
        <p:txBody>
          <a:bodyPr/>
          <a:lstStyle/>
          <a:p>
            <a:r>
              <a:rPr lang="en-US" sz="2400" dirty="0">
                <a:solidFill>
                  <a:schemeClr val="accent1"/>
                </a:solidFill>
              </a:rPr>
              <a:t>ARCHITECTURE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FB7FE6C-8815-6997-EBFF-A6AF4E6F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378" y="163830"/>
            <a:ext cx="376955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59;p68">
            <a:extLst>
              <a:ext uri="{FF2B5EF4-FFF2-40B4-BE49-F238E27FC236}">
                <a16:creationId xmlns:a16="http://schemas.microsoft.com/office/drawing/2014/main" id="{73DA40CE-EEAF-34D3-559C-9EDBE2382B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" name="Google Shape;2160;p68">
            <a:extLst>
              <a:ext uri="{FF2B5EF4-FFF2-40B4-BE49-F238E27FC236}">
                <a16:creationId xmlns:a16="http://schemas.microsoft.com/office/drawing/2014/main" id="{1FC7510E-6981-B499-319A-F11A8E5CDA43}"/>
              </a:ext>
            </a:extLst>
          </p:cNvPr>
          <p:cNvSpPr txBox="1">
            <a:spLocks/>
          </p:cNvSpPr>
          <p:nvPr/>
        </p:nvSpPr>
        <p:spPr>
          <a:xfrm>
            <a:off x="924870" y="1618420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pl-PL" dirty="0"/>
              <a:t>We</a:t>
            </a:r>
            <a:r>
              <a:rPr lang="en-US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ready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en-US" dirty="0"/>
              <a:t>questions</a:t>
            </a:r>
            <a:r>
              <a:rPr lang="pl-PL" dirty="0"/>
              <a:t>!</a:t>
            </a: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</p:txBody>
      </p:sp>
      <p:cxnSp>
        <p:nvCxnSpPr>
          <p:cNvPr id="8" name="Google Shape;2161;p68">
            <a:extLst>
              <a:ext uri="{FF2B5EF4-FFF2-40B4-BE49-F238E27FC236}">
                <a16:creationId xmlns:a16="http://schemas.microsoft.com/office/drawing/2014/main" id="{77C249BD-4025-57BC-154B-642DAA527CE1}"/>
              </a:ext>
            </a:extLst>
          </p:cNvPr>
          <p:cNvCxnSpPr>
            <a:cxnSpLocks/>
          </p:cNvCxnSpPr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9" name="Google Shape;2163;p68">
            <a:extLst>
              <a:ext uri="{FF2B5EF4-FFF2-40B4-BE49-F238E27FC236}">
                <a16:creationId xmlns:a16="http://schemas.microsoft.com/office/drawing/2014/main" id="{D7569312-2B67-7199-FDF0-6D0A295CFD9E}"/>
              </a:ext>
            </a:extLst>
          </p:cNvPr>
          <p:cNvCxnSpPr/>
          <p:nvPr/>
        </p:nvCxnSpPr>
        <p:spPr>
          <a:xfrm>
            <a:off x="1013400" y="21190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160;p68">
            <a:extLst>
              <a:ext uri="{FF2B5EF4-FFF2-40B4-BE49-F238E27FC236}">
                <a16:creationId xmlns:a16="http://schemas.microsoft.com/office/drawing/2014/main" id="{A79819AB-B6C0-8EDA-3DF1-2C112004FC2B}"/>
              </a:ext>
            </a:extLst>
          </p:cNvPr>
          <p:cNvSpPr txBox="1">
            <a:spLocks/>
          </p:cNvSpPr>
          <p:nvPr/>
        </p:nvSpPr>
        <p:spPr>
          <a:xfrm>
            <a:off x="1013400" y="2294042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pl-PL" dirty="0"/>
              <a:t>Wojciech Pietruszewski</a:t>
            </a:r>
          </a:p>
          <a:p>
            <a:pPr marL="0" indent="0">
              <a:buFont typeface="Montserrat"/>
              <a:buNone/>
            </a:pPr>
            <a:r>
              <a:rPr lang="pl-PL" dirty="0"/>
              <a:t>Jakub </a:t>
            </a:r>
            <a:r>
              <a:rPr lang="pl-PL" dirty="0" err="1"/>
              <a:t>Sieczczyński</a:t>
            </a:r>
            <a:endParaRPr lang="pl-PL" dirty="0"/>
          </a:p>
          <a:p>
            <a:pPr marL="0" indent="0">
              <a:buFont typeface="Montserrat"/>
              <a:buNone/>
            </a:pPr>
            <a:r>
              <a:rPr lang="pl-PL" dirty="0"/>
              <a:t>Jakub Chełchowski</a:t>
            </a:r>
          </a:p>
          <a:p>
            <a:pPr marL="0" indent="0">
              <a:buFont typeface="Montserrat"/>
              <a:buNone/>
            </a:pPr>
            <a:r>
              <a:rPr lang="pl-PL" dirty="0"/>
              <a:t>Adam Kalista</a:t>
            </a:r>
            <a:endParaRPr lang="en-US" dirty="0"/>
          </a:p>
          <a:p>
            <a:pPr marL="0" indent="0">
              <a:buFont typeface="Montserra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0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436156" y="195376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01</a:t>
            </a:r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1876116" y="3401940"/>
            <a:ext cx="227113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FASTER SERVICE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430926" y="3353459"/>
            <a:ext cx="2067000" cy="274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l-PL" dirty="0"/>
              <a:t>ACCESSIBILITY</a:t>
            </a:r>
            <a:br>
              <a:rPr lang="pl-PL" dirty="0"/>
            </a:b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36156" y="2785862"/>
            <a:ext cx="2155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USER-FRIENDLY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1978185" y="255706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437397" y="1988676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5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264709" y="269652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2813085" y="333252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265826" y="274842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B6276D89-C639-4C92-D345-7A6F9F9B5AEC}"/>
              </a:ext>
            </a:extLst>
          </p:cNvPr>
          <p:cNvSpPr txBox="1">
            <a:spLocks/>
          </p:cNvSpPr>
          <p:nvPr/>
        </p:nvSpPr>
        <p:spPr>
          <a:xfrm>
            <a:off x="-4265" y="619918"/>
            <a:ext cx="9144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</a:rPr>
              <a:t>THE BENEFITS OF IMPLEMENTING QR CODES FOR PAYMENTS</a:t>
            </a:r>
            <a:endParaRPr lang="pl-PL" sz="2800" dirty="0">
              <a:solidFill>
                <a:schemeClr val="accent1"/>
              </a:solidFill>
            </a:endParaRPr>
          </a:p>
        </p:txBody>
      </p:sp>
      <p:sp>
        <p:nvSpPr>
          <p:cNvPr id="6" name="Google Shape;186;p40">
            <a:extLst>
              <a:ext uri="{FF2B5EF4-FFF2-40B4-BE49-F238E27FC236}">
                <a16:creationId xmlns:a16="http://schemas.microsoft.com/office/drawing/2014/main" id="{17554770-B481-588A-FC8C-BFD35B84E0D7}"/>
              </a:ext>
            </a:extLst>
          </p:cNvPr>
          <p:cNvSpPr txBox="1">
            <a:spLocks/>
          </p:cNvSpPr>
          <p:nvPr/>
        </p:nvSpPr>
        <p:spPr>
          <a:xfrm>
            <a:off x="3426956" y="1988676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03</a:t>
            </a:r>
          </a:p>
        </p:txBody>
      </p:sp>
      <p:cxnSp>
        <p:nvCxnSpPr>
          <p:cNvPr id="7" name="Google Shape;189;p40">
            <a:extLst>
              <a:ext uri="{FF2B5EF4-FFF2-40B4-BE49-F238E27FC236}">
                <a16:creationId xmlns:a16="http://schemas.microsoft.com/office/drawing/2014/main" id="{C11F5847-142E-306F-1A55-F7E6C7A157B5}"/>
              </a:ext>
            </a:extLst>
          </p:cNvPr>
          <p:cNvCxnSpPr/>
          <p:nvPr/>
        </p:nvCxnSpPr>
        <p:spPr>
          <a:xfrm>
            <a:off x="4261856" y="276413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79;p40">
            <a:extLst>
              <a:ext uri="{FF2B5EF4-FFF2-40B4-BE49-F238E27FC236}">
                <a16:creationId xmlns:a16="http://schemas.microsoft.com/office/drawing/2014/main" id="{B0FD542D-D172-F502-2732-03B5A58545E9}"/>
              </a:ext>
            </a:extLst>
          </p:cNvPr>
          <p:cNvSpPr txBox="1">
            <a:spLocks/>
          </p:cNvSpPr>
          <p:nvPr/>
        </p:nvSpPr>
        <p:spPr>
          <a:xfrm>
            <a:off x="3426956" y="283355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l-PL" sz="1600" dirty="0"/>
              <a:t>EFFICIENCY FOR BUSINESSES</a:t>
            </a:r>
          </a:p>
        </p:txBody>
      </p:sp>
      <p:sp>
        <p:nvSpPr>
          <p:cNvPr id="12" name="Google Shape;179;p40">
            <a:extLst>
              <a:ext uri="{FF2B5EF4-FFF2-40B4-BE49-F238E27FC236}">
                <a16:creationId xmlns:a16="http://schemas.microsoft.com/office/drawing/2014/main" id="{B6462DE5-3AEE-E69A-9B86-C2B433C4C6D4}"/>
              </a:ext>
            </a:extLst>
          </p:cNvPr>
          <p:cNvSpPr txBox="1">
            <a:spLocks/>
          </p:cNvSpPr>
          <p:nvPr/>
        </p:nvSpPr>
        <p:spPr>
          <a:xfrm>
            <a:off x="4826872" y="3404121"/>
            <a:ext cx="2271138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l-PL" dirty="0"/>
              <a:t>SECURE</a:t>
            </a:r>
          </a:p>
        </p:txBody>
      </p:sp>
      <p:sp>
        <p:nvSpPr>
          <p:cNvPr id="15" name="Google Shape;185;p40">
            <a:extLst>
              <a:ext uri="{FF2B5EF4-FFF2-40B4-BE49-F238E27FC236}">
                <a16:creationId xmlns:a16="http://schemas.microsoft.com/office/drawing/2014/main" id="{3B36BEB6-7BC0-8471-54B2-74799E3B196A}"/>
              </a:ext>
            </a:extLst>
          </p:cNvPr>
          <p:cNvSpPr txBox="1">
            <a:spLocks/>
          </p:cNvSpPr>
          <p:nvPr/>
        </p:nvSpPr>
        <p:spPr>
          <a:xfrm>
            <a:off x="4928941" y="2680924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pl-PL" dirty="0"/>
              <a:t>4</a:t>
            </a:r>
            <a:endParaRPr lang="en" dirty="0"/>
          </a:p>
        </p:txBody>
      </p:sp>
      <p:cxnSp>
        <p:nvCxnSpPr>
          <p:cNvPr id="18" name="Google Shape;188;p40">
            <a:extLst>
              <a:ext uri="{FF2B5EF4-FFF2-40B4-BE49-F238E27FC236}">
                <a16:creationId xmlns:a16="http://schemas.microsoft.com/office/drawing/2014/main" id="{8C07CC18-D59C-5173-5970-6668172787E6}"/>
              </a:ext>
            </a:extLst>
          </p:cNvPr>
          <p:cNvCxnSpPr/>
          <p:nvPr/>
        </p:nvCxnSpPr>
        <p:spPr>
          <a:xfrm>
            <a:off x="5763841" y="333470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CASES FOR QR PAYMENTS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Here are the cases where this payment method</a:t>
            </a:r>
            <a:endParaRPr lang="pl-PL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can do the job</a:t>
            </a:r>
            <a:r>
              <a:rPr lang="en" sz="1600" dirty="0"/>
              <a:t>: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pl-PL" sz="1400" dirty="0" err="1"/>
              <a:t>Stationary</a:t>
            </a:r>
            <a:r>
              <a:rPr lang="pl-PL" sz="1400" dirty="0"/>
              <a:t> </a:t>
            </a:r>
            <a:r>
              <a:rPr lang="pl-PL" sz="1400" dirty="0" err="1"/>
              <a:t>store</a:t>
            </a:r>
            <a:endParaRPr lang="pl-PL" sz="1400" dirty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pl-PL" sz="1400" dirty="0"/>
              <a:t>O</a:t>
            </a:r>
            <a:r>
              <a:rPr lang="en-US" sz="1400" dirty="0" err="1"/>
              <a:t>nline</a:t>
            </a:r>
            <a:r>
              <a:rPr lang="en-US" sz="1400" dirty="0"/>
              <a:t> store</a:t>
            </a:r>
            <a:endParaRPr lang="pl-PL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pl-PL" sz="1400" dirty="0"/>
              <a:t>R</a:t>
            </a:r>
            <a:r>
              <a:rPr lang="en-US" sz="1400" dirty="0" err="1"/>
              <a:t>estaurant</a:t>
            </a:r>
            <a:endParaRPr lang="pl-PL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pl-PL" sz="1400" dirty="0" err="1"/>
              <a:t>Paying</a:t>
            </a:r>
            <a:r>
              <a:rPr lang="pl-PL" sz="1400" dirty="0"/>
              <a:t> for </a:t>
            </a:r>
            <a:r>
              <a:rPr lang="pl-PL" sz="1400" dirty="0" err="1"/>
              <a:t>bills</a:t>
            </a:r>
            <a:endParaRPr lang="pl-PL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pl-PL" sz="1400" dirty="0" err="1"/>
              <a:t>Transfers</a:t>
            </a:r>
            <a:r>
              <a:rPr lang="pl-PL" sz="1400" dirty="0"/>
              <a:t> </a:t>
            </a:r>
            <a:r>
              <a:rPr lang="pl-PL" sz="1400" dirty="0" err="1"/>
              <a:t>between</a:t>
            </a:r>
            <a:r>
              <a:rPr lang="pl-PL" sz="1400" dirty="0"/>
              <a:t> </a:t>
            </a:r>
            <a:r>
              <a:rPr lang="pl-PL" sz="1400" dirty="0" err="1"/>
              <a:t>users</a:t>
            </a:r>
            <a:endParaRPr lang="pl-PL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pl-PL" sz="1400" dirty="0" err="1"/>
              <a:t>Purchases</a:t>
            </a:r>
            <a:r>
              <a:rPr lang="pl-PL" sz="1400" dirty="0"/>
              <a:t> from </a:t>
            </a:r>
            <a:r>
              <a:rPr lang="pl-PL" sz="1400" dirty="0" err="1"/>
              <a:t>vending</a:t>
            </a:r>
            <a:r>
              <a:rPr lang="pl-PL" sz="1400" dirty="0"/>
              <a:t> </a:t>
            </a:r>
            <a:r>
              <a:rPr lang="pl-PL" sz="1400" dirty="0" err="1"/>
              <a:t>machines</a:t>
            </a:r>
            <a:endParaRPr lang="pl-PL" sz="1400" dirty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400" dirty="0"/>
              <a:t>Cash withdrawal at an ATM</a:t>
            </a:r>
            <a:endParaRPr lang="pl-PL" sz="14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pl-PL" sz="1400" dirty="0"/>
              <a:t>Travel and </a:t>
            </a:r>
            <a:r>
              <a:rPr lang="pl-PL" sz="1400" dirty="0" err="1"/>
              <a:t>transportation</a:t>
            </a:r>
            <a:r>
              <a:rPr lang="pl-PL" sz="1400" dirty="0"/>
              <a:t> – </a:t>
            </a:r>
            <a:r>
              <a:rPr lang="pl-PL" sz="1400" dirty="0" err="1"/>
              <a:t>fuel</a:t>
            </a:r>
            <a:endParaRPr sz="14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420AA184-301B-EE86-C0EF-05EF41E5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7929">
            <a:off x="5540740" y="1544638"/>
            <a:ext cx="3703320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2.2 </a:t>
            </a:r>
            <a:r>
              <a:rPr lang="pl-PL" dirty="0" err="1"/>
              <a:t>billion</a:t>
            </a:r>
            <a:endParaRPr dirty="0"/>
          </a:p>
        </p:txBody>
      </p:sp>
      <p:sp>
        <p:nvSpPr>
          <p:cNvPr id="1987" name="Google Shape;1987;p56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This is the number of users who, according to research conducted by Juniper, will use </a:t>
            </a:r>
            <a:r>
              <a:rPr lang="pl-PL" dirty="0"/>
              <a:t>QR</a:t>
            </a:r>
            <a:r>
              <a:rPr lang="en-US" dirty="0"/>
              <a:t> payments in 2025. This is equivalent to 29% of all phone users</a:t>
            </a:r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64F39E-D2C0-658B-4910-08FD38FF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471" y="169875"/>
            <a:ext cx="4629300" cy="941400"/>
          </a:xfrm>
        </p:spPr>
        <p:txBody>
          <a:bodyPr/>
          <a:lstStyle/>
          <a:p>
            <a:r>
              <a:rPr lang="pl-PL" dirty="0"/>
              <a:t>OUR BUSINESS SOLUTION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4BE883BF-74F6-8454-4D6A-66F93A968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509" y="833717"/>
            <a:ext cx="7337261" cy="4754807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DBA8FC2-9189-B20A-EE3D-0D37CD012691}"/>
              </a:ext>
            </a:extLst>
          </p:cNvPr>
          <p:cNvSpPr txBox="1"/>
          <p:nvPr/>
        </p:nvSpPr>
        <p:spPr>
          <a:xfrm>
            <a:off x="935471" y="640575"/>
            <a:ext cx="227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>
                <a:solidFill>
                  <a:schemeClr val="bg1"/>
                </a:solidFill>
                <a:latin typeface="Montserrat ExtraBold" panose="00000900000000000000" pitchFamily="2" charset="-18"/>
              </a:rPr>
              <a:t>PAY AS YOU GO</a:t>
            </a:r>
          </a:p>
        </p:txBody>
      </p:sp>
    </p:spTree>
    <p:extLst>
      <p:ext uri="{BB962C8B-B14F-4D97-AF65-F5344CB8AC3E}">
        <p14:creationId xmlns:p14="http://schemas.microsoft.com/office/powerpoint/2010/main" val="47188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314042" y="228511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01</a:t>
            </a:r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4402587" y="3464075"/>
            <a:ext cx="227113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INTEGRATION WITH EXTERNAL SYSTEMS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646070" y="3463323"/>
            <a:ext cx="2319254" cy="274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l-PL" dirty="0"/>
              <a:t>CLIENT DATA USAGE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37160" y="3189123"/>
            <a:ext cx="249035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HOW TO ATTRACT CLIENTS?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4446557" y="228511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03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803241" y="2285117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pl-PL" dirty="0"/>
              <a:t>4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148942" y="3017594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5281457" y="306057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7607097" y="307567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178;p40">
            <a:extLst>
              <a:ext uri="{FF2B5EF4-FFF2-40B4-BE49-F238E27FC236}">
                <a16:creationId xmlns:a16="http://schemas.microsoft.com/office/drawing/2014/main" id="{B6276D89-C639-4C92-D345-7A6F9F9B5AEC}"/>
              </a:ext>
            </a:extLst>
          </p:cNvPr>
          <p:cNvSpPr txBox="1">
            <a:spLocks/>
          </p:cNvSpPr>
          <p:nvPr/>
        </p:nvSpPr>
        <p:spPr>
          <a:xfrm>
            <a:off x="626971" y="540663"/>
            <a:ext cx="8658997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l-PL" sz="4400" dirty="0">
                <a:solidFill>
                  <a:schemeClr val="accent1"/>
                </a:solidFill>
              </a:rPr>
              <a:t>PROBLEMS TO SOLVE</a:t>
            </a:r>
          </a:p>
        </p:txBody>
      </p:sp>
      <p:sp>
        <p:nvSpPr>
          <p:cNvPr id="10" name="Google Shape;181;p40">
            <a:extLst>
              <a:ext uri="{FF2B5EF4-FFF2-40B4-BE49-F238E27FC236}">
                <a16:creationId xmlns:a16="http://schemas.microsoft.com/office/drawing/2014/main" id="{92EC1875-F44B-E7F5-07EA-74AD2E3A960B}"/>
              </a:ext>
            </a:extLst>
          </p:cNvPr>
          <p:cNvSpPr txBox="1">
            <a:spLocks/>
          </p:cNvSpPr>
          <p:nvPr/>
        </p:nvSpPr>
        <p:spPr>
          <a:xfrm>
            <a:off x="2317418" y="3463323"/>
            <a:ext cx="2319254" cy="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l-PL" dirty="0"/>
              <a:t>SECURITY OF APLICATION</a:t>
            </a:r>
          </a:p>
        </p:txBody>
      </p:sp>
      <p:sp>
        <p:nvSpPr>
          <p:cNvPr id="13" name="Google Shape;186;p40">
            <a:extLst>
              <a:ext uri="{FF2B5EF4-FFF2-40B4-BE49-F238E27FC236}">
                <a16:creationId xmlns:a16="http://schemas.microsoft.com/office/drawing/2014/main" id="{3D022696-87EA-EC4F-9AA2-DBDE9DADE891}"/>
              </a:ext>
            </a:extLst>
          </p:cNvPr>
          <p:cNvSpPr txBox="1">
            <a:spLocks/>
          </p:cNvSpPr>
          <p:nvPr/>
        </p:nvSpPr>
        <p:spPr>
          <a:xfrm>
            <a:off x="2362965" y="231520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pl-PL" dirty="0"/>
              <a:t>2</a:t>
            </a:r>
            <a:endParaRPr lang="en" dirty="0"/>
          </a:p>
        </p:txBody>
      </p:sp>
      <p:cxnSp>
        <p:nvCxnSpPr>
          <p:cNvPr id="16" name="Google Shape;189;p40">
            <a:extLst>
              <a:ext uri="{FF2B5EF4-FFF2-40B4-BE49-F238E27FC236}">
                <a16:creationId xmlns:a16="http://schemas.microsoft.com/office/drawing/2014/main" id="{E057FB4C-6689-D257-FD05-D495ED9D3318}"/>
              </a:ext>
            </a:extLst>
          </p:cNvPr>
          <p:cNvCxnSpPr/>
          <p:nvPr/>
        </p:nvCxnSpPr>
        <p:spPr>
          <a:xfrm>
            <a:off x="3197865" y="3035129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4309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TRANSACTION FLOW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19350" y="210200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/>
              <a:t>INITIAL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-PL" sz="1400" dirty="0">
                <a:solidFill>
                  <a:schemeClr val="lt1"/>
                </a:solidFill>
              </a:rPr>
              <a:t>User </a:t>
            </a:r>
            <a:r>
              <a:rPr lang="pl-PL" sz="1400" dirty="0" err="1">
                <a:solidFill>
                  <a:schemeClr val="lt1"/>
                </a:solidFill>
              </a:rPr>
              <a:t>scans</a:t>
            </a:r>
            <a:r>
              <a:rPr lang="pl-PL" sz="1400" dirty="0">
                <a:solidFill>
                  <a:schemeClr val="lt1"/>
                </a:solidFill>
              </a:rPr>
              <a:t> </a:t>
            </a:r>
            <a:r>
              <a:rPr lang="pl-PL" sz="1400" dirty="0" err="1">
                <a:solidFill>
                  <a:schemeClr val="lt1"/>
                </a:solidFill>
              </a:rPr>
              <a:t>code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738560" y="2097688"/>
            <a:ext cx="3087179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>
                <a:solidFill>
                  <a:schemeClr val="lt1"/>
                </a:solidFill>
              </a:rPr>
              <a:t>ACCEPT/REJECT/TIMEOUT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5074379" y="3179212"/>
            <a:ext cx="2415539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400" dirty="0">
                <a:solidFill>
                  <a:schemeClr val="lt1"/>
                </a:solidFill>
              </a:rPr>
              <a:t>T</a:t>
            </a:r>
            <a:r>
              <a:rPr lang="en-US" sz="1400" dirty="0">
                <a:solidFill>
                  <a:schemeClr val="lt1"/>
                </a:solidFill>
              </a:rPr>
              <a:t>he transaction is being processed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50652" y="3193463"/>
            <a:ext cx="1585545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-PL" sz="1400" dirty="0">
                <a:solidFill>
                  <a:schemeClr val="lt1"/>
                </a:solidFill>
              </a:rPr>
              <a:t>User </a:t>
            </a:r>
            <a:r>
              <a:rPr lang="pl-PL" sz="1400" dirty="0" err="1">
                <a:solidFill>
                  <a:schemeClr val="lt1"/>
                </a:solidFill>
              </a:rPr>
              <a:t>chooses</a:t>
            </a:r>
            <a:r>
              <a:rPr lang="pl-PL" sz="1400" dirty="0">
                <a:solidFill>
                  <a:schemeClr val="lt1"/>
                </a:solidFill>
              </a:rPr>
              <a:t> to </a:t>
            </a:r>
            <a:r>
              <a:rPr lang="pl-PL" sz="1400" dirty="0" err="1">
                <a:solidFill>
                  <a:schemeClr val="lt1"/>
                </a:solidFill>
              </a:rPr>
              <a:t>accept</a:t>
            </a:r>
            <a:r>
              <a:rPr lang="pl-PL" sz="1400" dirty="0">
                <a:solidFill>
                  <a:schemeClr val="lt1"/>
                </a:solidFill>
              </a:rPr>
              <a:t>/</a:t>
            </a:r>
            <a:r>
              <a:rPr lang="pl-PL" sz="1400" dirty="0" err="1">
                <a:solidFill>
                  <a:schemeClr val="lt1"/>
                </a:solidFill>
              </a:rPr>
              <a:t>reject</a:t>
            </a:r>
            <a:r>
              <a:rPr lang="pl-PL" sz="1400" dirty="0">
                <a:solidFill>
                  <a:schemeClr val="lt1"/>
                </a:solidFill>
              </a:rPr>
              <a:t> </a:t>
            </a:r>
            <a:r>
              <a:rPr lang="pl-PL" sz="1400" dirty="0" err="1">
                <a:solidFill>
                  <a:schemeClr val="lt1"/>
                </a:solidFill>
              </a:rPr>
              <a:t>payment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75" y="2097688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>
                <a:solidFill>
                  <a:schemeClr val="lt1"/>
                </a:solidFill>
              </a:rPr>
              <a:t>PENDING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6173399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127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QR CODES FOR PAYMENT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8767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-PL" dirty="0" err="1"/>
              <a:t>Up</a:t>
            </a:r>
            <a:r>
              <a:rPr lang="pl-PL" dirty="0"/>
              <a:t> to 180 </a:t>
            </a:r>
            <a:r>
              <a:rPr lang="pl-PL" dirty="0" err="1"/>
              <a:t>seconds</a:t>
            </a:r>
            <a:r>
              <a:rPr lang="pl-PL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-PL" dirty="0" err="1"/>
              <a:t>Transaction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rejected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once</a:t>
            </a:r>
            <a:r>
              <a:rPr lang="pl-PL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pl-PL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493340" y="2651775"/>
            <a:ext cx="414774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-PL" dirty="0"/>
              <a:t>T</a:t>
            </a:r>
            <a:r>
              <a:rPr lang="en-US" dirty="0"/>
              <a:t>he code expiration time depends on the payment provider</a:t>
            </a:r>
            <a:r>
              <a:rPr lang="pl-PL" dirty="0"/>
              <a:t>.</a:t>
            </a:r>
          </a:p>
          <a:p>
            <a:r>
              <a:rPr lang="pl-PL" dirty="0"/>
              <a:t>The </a:t>
            </a:r>
            <a:r>
              <a:rPr lang="pl-PL" dirty="0" err="1"/>
              <a:t>transaction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rejected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provided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passes</a:t>
            </a:r>
            <a:r>
              <a:rPr lang="pl-PL" dirty="0"/>
              <a:t>.</a:t>
            </a:r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5145521" y="2057640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LONG TERM CODES</a:t>
            </a:r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1067241" y="2065260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SHORT TERM CODES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14BD6F6-8C8B-9831-DB93-26D95BA62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4070" y="366515"/>
            <a:ext cx="4975860" cy="852686"/>
          </a:xfrm>
        </p:spPr>
        <p:txBody>
          <a:bodyPr/>
          <a:lstStyle/>
          <a:p>
            <a:pPr marL="114300" indent="0">
              <a:buNone/>
            </a:pPr>
            <a:r>
              <a:rPr lang="pl-PL" sz="4400" b="1" dirty="0"/>
              <a:t>INSPIRED BY</a:t>
            </a:r>
          </a:p>
        </p:txBody>
      </p:sp>
      <p:sp>
        <p:nvSpPr>
          <p:cNvPr id="5" name="Google Shape;1994;p57">
            <a:extLst>
              <a:ext uri="{FF2B5EF4-FFF2-40B4-BE49-F238E27FC236}">
                <a16:creationId xmlns:a16="http://schemas.microsoft.com/office/drawing/2014/main" id="{FAF884FA-0779-46FA-ACC8-51C373E1C0C8}"/>
              </a:ext>
            </a:extLst>
          </p:cNvPr>
          <p:cNvSpPr txBox="1">
            <a:spLocks/>
          </p:cNvSpPr>
          <p:nvPr/>
        </p:nvSpPr>
        <p:spPr>
          <a:xfrm>
            <a:off x="2084070" y="1219201"/>
            <a:ext cx="5641041" cy="303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25450" indent="-285750" algn="l">
              <a:buClr>
                <a:schemeClr val="bg1"/>
              </a:buClr>
              <a:buSzPts val="1400"/>
            </a:pPr>
            <a:r>
              <a:rPr lang="pl-PL" dirty="0" err="1">
                <a:solidFill>
                  <a:schemeClr val="bg1"/>
                </a:solidFill>
              </a:rPr>
              <a:t>PolishAPI</a:t>
            </a:r>
            <a:endParaRPr lang="pl-PL" dirty="0">
              <a:solidFill>
                <a:schemeClr val="bg1"/>
              </a:solidFill>
            </a:endParaRPr>
          </a:p>
          <a:p>
            <a:pPr marL="425450" indent="-285750" algn="l">
              <a:buClr>
                <a:schemeClr val="bg1"/>
              </a:buClr>
              <a:buSzPts val="1400"/>
            </a:pPr>
            <a:r>
              <a:rPr lang="en-US" dirty="0">
                <a:solidFill>
                  <a:schemeClr val="bg1"/>
                </a:solidFill>
              </a:rPr>
              <a:t>Open Banking Standards</a:t>
            </a:r>
            <a:endParaRPr lang="pl-PL" dirty="0">
              <a:solidFill>
                <a:schemeClr val="bg1"/>
              </a:solidFill>
            </a:endParaRPr>
          </a:p>
          <a:p>
            <a:pPr marL="425450" indent="-285750" algn="l">
              <a:buClr>
                <a:schemeClr val="bg1"/>
              </a:buClr>
              <a:buSzPts val="1400"/>
            </a:pPr>
            <a:r>
              <a:rPr lang="pl-PL" dirty="0">
                <a:solidFill>
                  <a:schemeClr val="bg1"/>
                </a:solidFill>
              </a:rPr>
              <a:t>Blik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3AE6ED95-B75C-B69E-3FF9-4F3EA102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0" y="2071887"/>
            <a:ext cx="5989320" cy="30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641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238</Words>
  <Application>Microsoft Office PowerPoint</Application>
  <PresentationFormat>Pokaz na ekranie (16:9)</PresentationFormat>
  <Paragraphs>64</Paragraphs>
  <Slides>12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Montserrat ExtraBold</vt:lpstr>
      <vt:lpstr>Montserrat</vt:lpstr>
      <vt:lpstr>Montserrat ExtraLight</vt:lpstr>
      <vt:lpstr>Arial</vt:lpstr>
      <vt:lpstr>Futuristic Background by Slidesgo</vt:lpstr>
      <vt:lpstr>QR PAYMENT</vt:lpstr>
      <vt:lpstr>01</vt:lpstr>
      <vt:lpstr>USE CASES FOR QR PAYMENTS</vt:lpstr>
      <vt:lpstr>2.2 billion</vt:lpstr>
      <vt:lpstr>OUR BUSINESS SOLUTION</vt:lpstr>
      <vt:lpstr>01</vt:lpstr>
      <vt:lpstr>TRANSACTION FLOW</vt:lpstr>
      <vt:lpstr>TYPES OF QR CODES FOR PAYMENT</vt:lpstr>
      <vt:lpstr>Prezentacja programu PowerPoint</vt:lpstr>
      <vt:lpstr>PRESENTATION OF SOFTWARE AND SYSTEM ARCHITECTURE </vt:lpstr>
      <vt:lpstr>ARCHITECTURE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PAYMENT</dc:title>
  <cp:lastModifiedBy>Adam Kalista</cp:lastModifiedBy>
  <cp:revision>11</cp:revision>
  <dcterms:modified xsi:type="dcterms:W3CDTF">2022-11-25T03:22:39Z</dcterms:modified>
</cp:coreProperties>
</file>